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F384B9ED-DA77-4D2E-9AD9-3465DF8C7A07}">
  <a:tblStyle styleId="{F384B9ED-DA77-4D2E-9AD9-3465DF8C7A07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" type="subTitle"/>
          </p:nvPr>
        </p:nvSpPr>
        <p:spPr>
          <a:xfrm>
            <a:off x="311700" y="141925"/>
            <a:ext cx="8520599" cy="4812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lang="en"/>
              <a:t>Core Values Goals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en" sz="1800"/>
              <a:t>Write a goal for your team in each of the three areas of the Core Values. 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en" sz="1800"/>
              <a:t>Make sure your goal:</a:t>
            </a:r>
          </a:p>
          <a:p>
            <a:pPr indent="-317500" lvl="0" marL="457200" rtl="0" algn="l">
              <a:spcBef>
                <a:spcPts val="0"/>
              </a:spcBef>
              <a:buSzPct val="100000"/>
              <a:buChar char="●"/>
            </a:pPr>
            <a:r>
              <a:rPr lang="en" sz="1400"/>
              <a:t>is specific</a:t>
            </a:r>
          </a:p>
          <a:p>
            <a:pPr indent="-317500" lvl="0" marL="457200" rtl="0" algn="l">
              <a:spcBef>
                <a:spcPts val="0"/>
              </a:spcBef>
              <a:buSzPct val="100000"/>
              <a:buChar char="●"/>
            </a:pPr>
            <a:r>
              <a:rPr lang="en" sz="1400"/>
              <a:t>has a way to improve over time</a:t>
            </a:r>
          </a:p>
          <a:p>
            <a:pPr indent="-317500" lvl="0" marL="457200" rtl="0" algn="l">
              <a:spcBef>
                <a:spcPts val="0"/>
              </a:spcBef>
              <a:buSzPct val="100000"/>
              <a:buChar char="●"/>
            </a:pPr>
            <a:r>
              <a:rPr lang="en" sz="1400"/>
              <a:t>has a self-assessment to go with it</a:t>
            </a:r>
          </a:p>
          <a:p>
            <a:pPr indent="-317500" lvl="0" marL="457200" rtl="0" algn="l">
              <a:spcBef>
                <a:spcPts val="0"/>
              </a:spcBef>
              <a:buSzPct val="100000"/>
              <a:buChar char="●"/>
            </a:pPr>
            <a:r>
              <a:rPr lang="en" sz="1400"/>
              <a:t>has specific dates when you will assess yourselves. </a:t>
            </a:r>
          </a:p>
          <a:p>
            <a:pPr indent="-317500" lvl="0" marL="457200" rtl="0" algn="l">
              <a:spcBef>
                <a:spcPts val="0"/>
              </a:spcBef>
              <a:buSzPct val="100000"/>
              <a:buChar char="●"/>
            </a:pPr>
            <a:r>
              <a:rPr lang="en" sz="1400"/>
              <a:t>assigns a student to hold the team accountable for meeting each goal.</a:t>
            </a:r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algn="l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graphicFrame>
        <p:nvGraphicFramePr>
          <p:cNvPr id="55" name="Shape 55"/>
          <p:cNvGraphicFramePr/>
          <p:nvPr/>
        </p:nvGraphicFramePr>
        <p:xfrm>
          <a:off x="418525" y="2320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{F384B9ED-DA77-4D2E-9AD9-3465DF8C7A07}</a:tableStyleId>
              </a:tblPr>
              <a:tblGrid>
                <a:gridCol w="8290000"/>
              </a:tblGrid>
              <a:tr h="9021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</a:rPr>
                        <a:t>Inspiration Goal:</a:t>
                      </a:r>
                    </a:p>
                  </a:txBody>
                  <a:tcPr marT="91425" marB="91425" marR="91425" marL="91425"/>
                </a:tc>
              </a:tr>
              <a:tr h="727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</a:rPr>
                        <a:t>Teamwork Goal:</a:t>
                      </a:r>
                    </a:p>
                  </a:txBody>
                  <a:tcPr marT="91425" marB="91425" marR="91425" marL="91425"/>
                </a:tc>
              </a:tr>
              <a:tr h="727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</a:rPr>
                        <a:t>Gracious Professionalism Goal: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